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1" r:id="rId1"/>
  </p:sldMasterIdLst>
  <p:notesMasterIdLst>
    <p:notesMasterId r:id="rId25"/>
  </p:notesMasterIdLst>
  <p:sldIdLst>
    <p:sldId id="256" r:id="rId2"/>
    <p:sldId id="257" r:id="rId3"/>
    <p:sldId id="261" r:id="rId4"/>
    <p:sldId id="262" r:id="rId5"/>
    <p:sldId id="264" r:id="rId6"/>
    <p:sldId id="263" r:id="rId7"/>
    <p:sldId id="265" r:id="rId8"/>
    <p:sldId id="266" r:id="rId9"/>
    <p:sldId id="267" r:id="rId10"/>
    <p:sldId id="268" r:id="rId11"/>
    <p:sldId id="269" r:id="rId12"/>
    <p:sldId id="270" r:id="rId13"/>
    <p:sldId id="271" r:id="rId14"/>
    <p:sldId id="272" r:id="rId15"/>
    <p:sldId id="273" r:id="rId16"/>
    <p:sldId id="258" r:id="rId17"/>
    <p:sldId id="274" r:id="rId18"/>
    <p:sldId id="275" r:id="rId19"/>
    <p:sldId id="276" r:id="rId20"/>
    <p:sldId id="259" r:id="rId21"/>
    <p:sldId id="277" r:id="rId22"/>
    <p:sldId id="278" r:id="rId23"/>
    <p:sldId id="26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son Shen" initials="J" lastIdx="1" clrIdx="0">
    <p:extLst>
      <p:ext uri="{19B8F6BF-5375-455C-9EA6-DF929625EA0E}">
        <p15:presenceInfo xmlns:p15="http://schemas.microsoft.com/office/powerpoint/2012/main" userId="S-1-5-21-2146773085-903363285-719344707-149214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8" autoAdjust="0"/>
    <p:restoredTop sz="79892" autoAdjust="0"/>
  </p:normalViewPr>
  <p:slideViewPr>
    <p:cSldViewPr snapToGrid="0">
      <p:cViewPr>
        <p:scale>
          <a:sx n="66" d="100"/>
          <a:sy n="66" d="100"/>
        </p:scale>
        <p:origin x="150" y="252"/>
      </p:cViewPr>
      <p:guideLst/>
    </p:cSldViewPr>
  </p:slid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74B8BF-AE6C-4194-9D22-5CAB151F8CF8}" type="datetimeFigureOut">
              <a:rPr lang="en-US" smtClean="0"/>
              <a:t>10/13/2012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6B09A5-C9CA-442C-A1CF-C82C4737B5D5}" type="slidenum">
              <a:rPr lang="en-US" smtClean="0"/>
              <a:t>‹#›</a:t>
            </a:fld>
            <a:endParaRPr lang="en-US"/>
          </a:p>
        </p:txBody>
      </p:sp>
    </p:spTree>
    <p:extLst>
      <p:ext uri="{BB962C8B-B14F-4D97-AF65-F5344CB8AC3E}">
        <p14:creationId xmlns:p14="http://schemas.microsoft.com/office/powerpoint/2010/main" val="33850112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Application</a:t>
            </a:r>
            <a:r>
              <a:rPr lang="en-US" baseline="0" dirty="0" smtClean="0"/>
              <a:t> Script:</a:t>
            </a:r>
          </a:p>
          <a:p>
            <a:r>
              <a:rPr lang="en-US" baseline="0" dirty="0" smtClean="0"/>
              <a:t>---------------------------------------------------------------------------------------------</a:t>
            </a:r>
          </a:p>
          <a:p>
            <a:r>
              <a:rPr lang="en-US" baseline="0" dirty="0" smtClean="0"/>
              <a:t>-- Initial</a:t>
            </a:r>
          </a:p>
          <a:p>
            <a:r>
              <a:rPr lang="en-US" baseline="0" dirty="0" smtClean="0"/>
              <a:t>1. T-shirts: &lt;date&gt;13&lt;date&gt;&lt;amount&gt;99&lt;/amount&gt; &lt;outgoing account&gt;credit card&lt;/outgoing account&gt; &lt;cost&gt;Clothing&lt;/cost&gt; &lt;area&gt;Daily Life&lt;/area&gt;</a:t>
            </a:r>
          </a:p>
          <a:p>
            <a:r>
              <a:rPr lang="en-US" dirty="0" smtClean="0"/>
              <a:t>2. Dinner at</a:t>
            </a:r>
            <a:r>
              <a:rPr lang="en-US" baseline="0" dirty="0" smtClean="0"/>
              <a:t> ABC restaurant: &lt;date&gt;13&lt;date&gt;&lt;amount&gt;149&lt;/amount&gt; &lt;outgoing account&gt;credit card&lt;/outgoing account&gt; &lt;cost&gt;Dinner&lt;/cost&gt; &lt;area&gt;Entertainment&lt;/area&gt;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3. Traffic</a:t>
            </a:r>
            <a:r>
              <a:rPr lang="en-US" baseline="0" dirty="0" smtClean="0"/>
              <a:t> on work: &lt;date&gt;13&lt;date&gt;&lt;amount&gt;10&lt;/amount&gt; &lt;outgoing account&gt;Traffic card&lt;/outgoing account&gt; &lt;cost&gt;Traffic&lt;/cost&gt; &lt;area&gt;Work&lt;/area</a:t>
            </a:r>
            <a:r>
              <a:rPr lang="en-US" baseline="0" dirty="0" smtClean="0"/>
              <a:t>&gt;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4. Vendor master data: ABC restaurant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5. Customer master data: DEF company</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A6B09A5-C9CA-442C-A1CF-C82C4737B5D5}" type="slidenum">
              <a:rPr lang="en-US" smtClean="0"/>
              <a:t>1</a:t>
            </a:fld>
            <a:endParaRPr lang="en-US"/>
          </a:p>
        </p:txBody>
      </p:sp>
    </p:spTree>
    <p:extLst>
      <p:ext uri="{BB962C8B-B14F-4D97-AF65-F5344CB8AC3E}">
        <p14:creationId xmlns:p14="http://schemas.microsoft.com/office/powerpoint/2010/main" val="381790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6B09A5-C9CA-442C-A1CF-C82C4737B5D5}" type="slidenum">
              <a:rPr lang="en-US" smtClean="0"/>
              <a:t>3</a:t>
            </a:fld>
            <a:endParaRPr lang="en-US"/>
          </a:p>
        </p:txBody>
      </p:sp>
    </p:spTree>
    <p:extLst>
      <p:ext uri="{BB962C8B-B14F-4D97-AF65-F5344CB8AC3E}">
        <p14:creationId xmlns:p14="http://schemas.microsoft.com/office/powerpoint/2010/main" val="21245662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6B09A5-C9CA-442C-A1CF-C82C4737B5D5}" type="slidenum">
              <a:rPr lang="en-US" smtClean="0"/>
              <a:t>4</a:t>
            </a:fld>
            <a:endParaRPr lang="en-US"/>
          </a:p>
        </p:txBody>
      </p:sp>
    </p:spTree>
    <p:extLst>
      <p:ext uri="{BB962C8B-B14F-4D97-AF65-F5344CB8AC3E}">
        <p14:creationId xmlns:p14="http://schemas.microsoft.com/office/powerpoint/2010/main" val="1388591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6B09A5-C9CA-442C-A1CF-C82C4737B5D5}" type="slidenum">
              <a:rPr lang="en-US" smtClean="0"/>
              <a:t>5</a:t>
            </a:fld>
            <a:endParaRPr lang="en-US"/>
          </a:p>
        </p:txBody>
      </p:sp>
    </p:spTree>
    <p:extLst>
      <p:ext uri="{BB962C8B-B14F-4D97-AF65-F5344CB8AC3E}">
        <p14:creationId xmlns:p14="http://schemas.microsoft.com/office/powerpoint/2010/main" val="5088294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6B09A5-C9CA-442C-A1CF-C82C4737B5D5}" type="slidenum">
              <a:rPr lang="en-US" smtClean="0"/>
              <a:t>6</a:t>
            </a:fld>
            <a:endParaRPr lang="en-US"/>
          </a:p>
        </p:txBody>
      </p:sp>
    </p:spTree>
    <p:extLst>
      <p:ext uri="{BB962C8B-B14F-4D97-AF65-F5344CB8AC3E}">
        <p14:creationId xmlns:p14="http://schemas.microsoft.com/office/powerpoint/2010/main" val="21092027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6B09A5-C9CA-442C-A1CF-C82C4737B5D5}" type="slidenum">
              <a:rPr lang="en-US" smtClean="0"/>
              <a:t>7</a:t>
            </a:fld>
            <a:endParaRPr lang="en-US"/>
          </a:p>
        </p:txBody>
      </p:sp>
    </p:spTree>
    <p:extLst>
      <p:ext uri="{BB962C8B-B14F-4D97-AF65-F5344CB8AC3E}">
        <p14:creationId xmlns:p14="http://schemas.microsoft.com/office/powerpoint/2010/main" val="1777564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6B09A5-C9CA-442C-A1CF-C82C4737B5D5}" type="slidenum">
              <a:rPr lang="en-US" smtClean="0"/>
              <a:t>8</a:t>
            </a:fld>
            <a:endParaRPr lang="en-US"/>
          </a:p>
        </p:txBody>
      </p:sp>
    </p:spTree>
    <p:extLst>
      <p:ext uri="{BB962C8B-B14F-4D97-AF65-F5344CB8AC3E}">
        <p14:creationId xmlns:p14="http://schemas.microsoft.com/office/powerpoint/2010/main" val="14735713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6B09A5-C9CA-442C-A1CF-C82C4737B5D5}" type="slidenum">
              <a:rPr lang="en-US" smtClean="0"/>
              <a:t>9</a:t>
            </a:fld>
            <a:endParaRPr lang="en-US"/>
          </a:p>
        </p:txBody>
      </p:sp>
    </p:spTree>
    <p:extLst>
      <p:ext uri="{BB962C8B-B14F-4D97-AF65-F5344CB8AC3E}">
        <p14:creationId xmlns:p14="http://schemas.microsoft.com/office/powerpoint/2010/main" val="13217522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390" y="685800"/>
            <a:ext cx="8003084"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390" y="3843868"/>
            <a:ext cx="6402467"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E197B86-60B9-4450-A0E6-393A8F4C7D98}" type="datetimeFigureOut">
              <a:rPr lang="en-US" smtClean="0"/>
              <a:t>10/13/2012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D7218B-7AAF-4F63-96BB-19BF68117FC9}" type="slidenum">
              <a:rPr lang="en-US" smtClean="0"/>
              <a:t>‹#›</a:t>
            </a:fld>
            <a:endParaRPr lang="en-US"/>
          </a:p>
        </p:txBody>
      </p:sp>
      <p:cxnSp>
        <p:nvCxnSpPr>
          <p:cNvPr id="16" name="Straight Connector 15"/>
          <p:cNvCxnSpPr/>
          <p:nvPr/>
        </p:nvCxnSpPr>
        <p:spPr>
          <a:xfrm flipH="1">
            <a:off x="8230155" y="8467"/>
            <a:ext cx="3810992"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9762" y="91546"/>
            <a:ext cx="6082239"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7710" y="228600"/>
            <a:ext cx="495429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7748" y="32279"/>
            <a:ext cx="4854253"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7470" y="609602"/>
            <a:ext cx="4344530"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42841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E197B86-60B9-4450-A0E6-393A8F4C7D98}" type="datetimeFigureOut">
              <a:rPr lang="en-US" smtClean="0"/>
              <a:t>10/13/2012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3D7218B-7AAF-4F63-96BB-19BF68117FC9}" type="slidenum">
              <a:rPr lang="en-US" smtClean="0"/>
              <a:t>‹#›</a:t>
            </a:fld>
            <a:endParaRPr lang="en-US"/>
          </a:p>
        </p:txBody>
      </p:sp>
      <p:cxnSp>
        <p:nvCxnSpPr>
          <p:cNvPr id="6" name="Straight Connector 5"/>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
        <p:nvSpPr>
          <p:cNvPr id="16" name="Text Placeholder 9"/>
          <p:cNvSpPr>
            <a:spLocks noGrp="1"/>
          </p:cNvSpPr>
          <p:nvPr>
            <p:ph type="body" sz="quarter" idx="14"/>
          </p:nvPr>
        </p:nvSpPr>
        <p:spPr>
          <a:xfrm>
            <a:off x="914640" y="3843867"/>
            <a:ext cx="8306373"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17" name="Picture Placeholder 2"/>
          <p:cNvSpPr>
            <a:spLocks noGrp="1"/>
          </p:cNvSpPr>
          <p:nvPr>
            <p:ph type="pic" idx="13"/>
          </p:nvPr>
        </p:nvSpPr>
        <p:spPr>
          <a:xfrm>
            <a:off x="685979" y="533400"/>
            <a:ext cx="10821630"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ct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extLst>
      <p:ext uri="{BB962C8B-B14F-4D97-AF65-F5344CB8AC3E}">
        <p14:creationId xmlns:p14="http://schemas.microsoft.com/office/powerpoint/2010/main" val="14617579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391" y="685800"/>
            <a:ext cx="10061020" cy="2743200"/>
          </a:xfrm>
        </p:spPr>
        <p:txBody>
          <a:bodyPr anchor="ctr">
            <a:normAutofit/>
          </a:bodyPr>
          <a:lstStyle>
            <a:lvl1pPr algn="l">
              <a:defRPr sz="3200" b="0" cap="all"/>
            </a:lvl1pPr>
          </a:lstStyle>
          <a:p>
            <a:r>
              <a:rPr lang="en-US" smtClean="0"/>
              <a:t>Click to edit Master title style</a:t>
            </a:r>
            <a:endParaRPr lang="en-US"/>
          </a:p>
        </p:txBody>
      </p:sp>
      <p:sp>
        <p:nvSpPr>
          <p:cNvPr id="3" name="Text Placeholder 2"/>
          <p:cNvSpPr>
            <a:spLocks noGrp="1"/>
          </p:cNvSpPr>
          <p:nvPr>
            <p:ph type="body" idx="1"/>
          </p:nvPr>
        </p:nvSpPr>
        <p:spPr>
          <a:xfrm>
            <a:off x="684390" y="4114800"/>
            <a:ext cx="8538211"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197B86-60B9-4450-A0E6-393A8F4C7D98}" type="datetimeFigureOut">
              <a:rPr lang="en-US" smtClean="0"/>
              <a:t>10/13/2012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D7218B-7AAF-4F63-96BB-19BF68117FC9}" type="slidenum">
              <a:rPr lang="en-US" smtClean="0"/>
              <a:t>‹#›</a:t>
            </a:fld>
            <a:endParaRPr lang="en-US"/>
          </a:p>
        </p:txBody>
      </p:sp>
      <p:cxnSp>
        <p:nvCxnSpPr>
          <p:cNvPr id="17" name="Straight Connector 16"/>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846299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709" y="685800"/>
            <a:ext cx="9146383"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84391" y="4301068"/>
            <a:ext cx="8536623"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197B86-60B9-4450-A0E6-393A8F4C7D98}" type="datetimeFigureOut">
              <a:rPr lang="en-US" smtClean="0"/>
              <a:t>10/13/2012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D7218B-7AAF-4F63-96BB-19BF68117FC9}" type="slidenum">
              <a:rPr lang="en-US" smtClean="0"/>
              <a:t>‹#›</a:t>
            </a:fld>
            <a:endParaRPr lang="en-US"/>
          </a:p>
        </p:txBody>
      </p:sp>
      <p:sp>
        <p:nvSpPr>
          <p:cNvPr id="10" name="Text Placeholder 9"/>
          <p:cNvSpPr>
            <a:spLocks noGrp="1"/>
          </p:cNvSpPr>
          <p:nvPr>
            <p:ph type="body" sz="quarter" idx="13"/>
          </p:nvPr>
        </p:nvSpPr>
        <p:spPr>
          <a:xfrm>
            <a:off x="1446589" y="3429000"/>
            <a:ext cx="8536623"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14" name="TextBox 13"/>
          <p:cNvSpPr txBox="1"/>
          <p:nvPr/>
        </p:nvSpPr>
        <p:spPr>
          <a:xfrm>
            <a:off x="531950" y="812222"/>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smtClean="0">
                <a:solidFill>
                  <a:schemeClr val="tx1"/>
                </a:solidFill>
                <a:effectLst/>
              </a:rPr>
              <a:t>“</a:t>
            </a:r>
            <a:endParaRPr lang="en-US" sz="8000" dirty="0">
              <a:solidFill>
                <a:schemeClr val="tx1"/>
              </a:solidFill>
              <a:effectLst/>
            </a:endParaRPr>
          </a:p>
        </p:txBody>
      </p:sp>
      <p:sp>
        <p:nvSpPr>
          <p:cNvPr id="15" name="TextBox 14"/>
          <p:cNvSpPr txBox="1"/>
          <p:nvPr/>
        </p:nvSpPr>
        <p:spPr>
          <a:xfrm>
            <a:off x="10288091" y="2768601"/>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smtClean="0">
                <a:solidFill>
                  <a:schemeClr val="tx1"/>
                </a:solidFill>
                <a:effectLst/>
              </a:rPr>
              <a:t>”</a:t>
            </a:r>
            <a:endParaRPr lang="en-US" sz="8000" dirty="0">
              <a:solidFill>
                <a:schemeClr val="tx1"/>
              </a:solidFill>
              <a:effectLst/>
            </a:endParaRPr>
          </a:p>
        </p:txBody>
      </p:sp>
      <p:cxnSp>
        <p:nvCxnSpPr>
          <p:cNvPr id="23" name="Straight Connector 22"/>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506858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390" y="3429000"/>
            <a:ext cx="8536623" cy="1697400"/>
          </a:xfrm>
        </p:spPr>
        <p:txBody>
          <a:bodyPr anchor="b">
            <a:normAutofit/>
          </a:bodyPr>
          <a:lstStyle>
            <a:lvl1pPr algn="l">
              <a:defRPr sz="3200" b="0" cap="all"/>
            </a:lvl1pPr>
          </a:lstStyle>
          <a:p>
            <a:r>
              <a:rPr lang="en-US" smtClean="0"/>
              <a:t>Click to edit Master title style</a:t>
            </a:r>
            <a:endParaRPr lang="en-US"/>
          </a:p>
        </p:txBody>
      </p:sp>
      <p:sp>
        <p:nvSpPr>
          <p:cNvPr id="3" name="Text Placeholder 2"/>
          <p:cNvSpPr>
            <a:spLocks noGrp="1"/>
          </p:cNvSpPr>
          <p:nvPr>
            <p:ph type="body" idx="1"/>
          </p:nvPr>
        </p:nvSpPr>
        <p:spPr>
          <a:xfrm>
            <a:off x="684389" y="5132981"/>
            <a:ext cx="8538213"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197B86-60B9-4450-A0E6-393A8F4C7D98}" type="datetimeFigureOut">
              <a:rPr lang="en-US" smtClean="0"/>
              <a:t>10/13/2012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D7218B-7AAF-4F63-96BB-19BF68117FC9}" type="slidenum">
              <a:rPr lang="en-US" smtClean="0"/>
              <a:t>‹#›</a:t>
            </a:fld>
            <a:endParaRPr lang="en-US"/>
          </a:p>
        </p:txBody>
      </p:sp>
      <p:cxnSp>
        <p:nvCxnSpPr>
          <p:cNvPr id="7" name="Straight Connector 6"/>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106731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710" y="685800"/>
            <a:ext cx="9146382"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84390" y="4978400"/>
            <a:ext cx="8536624"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197B86-60B9-4450-A0E6-393A8F4C7D98}" type="datetimeFigureOut">
              <a:rPr lang="en-US" smtClean="0"/>
              <a:t>10/13/2012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D7218B-7AAF-4F63-96BB-19BF68117FC9}" type="slidenum">
              <a:rPr lang="en-US" smtClean="0"/>
              <a:t>‹#›</a:t>
            </a:fld>
            <a:endParaRPr lang="en-US"/>
          </a:p>
        </p:txBody>
      </p:sp>
      <p:sp>
        <p:nvSpPr>
          <p:cNvPr id="10" name="Text Placeholder 9"/>
          <p:cNvSpPr>
            <a:spLocks noGrp="1"/>
          </p:cNvSpPr>
          <p:nvPr>
            <p:ph type="body" sz="quarter" idx="13"/>
          </p:nvPr>
        </p:nvSpPr>
        <p:spPr>
          <a:xfrm>
            <a:off x="684391" y="3928534"/>
            <a:ext cx="8536624" cy="1049866"/>
          </a:xfrm>
        </p:spPr>
        <p:txBody>
          <a:bodyPr vert="horz" lIns="91440" tIns="45720" rIns="91440" bIns="45720" rtlCol="0" anchor="b">
            <a:normAutofit/>
          </a:bodyPr>
          <a:lstStyle>
            <a:lvl1pPr>
              <a:defRPr lang="en-US" sz="2400" b="0" cap="all" dirty="0" smtClean="0">
                <a:ln w="3175" cmpd="sng">
                  <a:noFill/>
                </a:ln>
                <a:solidFill>
                  <a:schemeClr val="tx1"/>
                </a:solidFill>
                <a:effectLst/>
                <a:latin typeface="+mj-lt"/>
                <a:ea typeface="+mj-ea"/>
                <a:cs typeface="Trebuchet MS"/>
              </a:defRPr>
            </a:lvl1pPr>
          </a:lstStyle>
          <a:p>
            <a:pPr marL="0" lvl="0">
              <a:spcBef>
                <a:spcPct val="0"/>
              </a:spcBef>
              <a:buNone/>
            </a:pPr>
            <a:r>
              <a:rPr lang="en-US" smtClean="0"/>
              <a:t>Click to edit Master text styles</a:t>
            </a:r>
          </a:p>
        </p:txBody>
      </p:sp>
      <p:sp>
        <p:nvSpPr>
          <p:cNvPr id="11" name="TextBox 10"/>
          <p:cNvSpPr txBox="1"/>
          <p:nvPr/>
        </p:nvSpPr>
        <p:spPr>
          <a:xfrm>
            <a:off x="531950" y="812222"/>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smtClean="0">
                <a:solidFill>
                  <a:schemeClr val="tx1"/>
                </a:solidFill>
                <a:effectLst/>
              </a:rPr>
              <a:t>“</a:t>
            </a:r>
            <a:endParaRPr lang="en-US" sz="8000" dirty="0">
              <a:solidFill>
                <a:schemeClr val="tx1"/>
              </a:solidFill>
              <a:effectLst/>
            </a:endParaRPr>
          </a:p>
        </p:txBody>
      </p:sp>
      <p:sp>
        <p:nvSpPr>
          <p:cNvPr id="12" name="TextBox 11"/>
          <p:cNvSpPr txBox="1"/>
          <p:nvPr/>
        </p:nvSpPr>
        <p:spPr>
          <a:xfrm>
            <a:off x="10288091" y="2768601"/>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smtClean="0">
                <a:solidFill>
                  <a:schemeClr val="tx1"/>
                </a:solidFill>
                <a:effectLst/>
              </a:rPr>
              <a:t>”</a:t>
            </a:r>
            <a:endParaRPr lang="en-US" sz="8000" dirty="0">
              <a:solidFill>
                <a:schemeClr val="tx1"/>
              </a:solidFill>
              <a:effectLst/>
            </a:endParaRPr>
          </a:p>
        </p:txBody>
      </p:sp>
      <p:cxnSp>
        <p:nvCxnSpPr>
          <p:cNvPr id="13" name="Straight Connector 12"/>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122904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391" y="685800"/>
            <a:ext cx="1006102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3" name="Text Placeholder 2"/>
          <p:cNvSpPr>
            <a:spLocks noGrp="1"/>
          </p:cNvSpPr>
          <p:nvPr>
            <p:ph type="body" idx="1"/>
          </p:nvPr>
        </p:nvSpPr>
        <p:spPr>
          <a:xfrm>
            <a:off x="684390" y="4766733"/>
            <a:ext cx="8536624"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197B86-60B9-4450-A0E6-393A8F4C7D98}" type="datetimeFigureOut">
              <a:rPr lang="en-US" smtClean="0"/>
              <a:t>10/13/2012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D7218B-7AAF-4F63-96BB-19BF68117FC9}" type="slidenum">
              <a:rPr lang="en-US" smtClean="0"/>
              <a:t>‹#›</a:t>
            </a:fld>
            <a:endParaRPr lang="en-US"/>
          </a:p>
        </p:txBody>
      </p:sp>
      <p:sp>
        <p:nvSpPr>
          <p:cNvPr id="10" name="Text Placeholder 9"/>
          <p:cNvSpPr>
            <a:spLocks noGrp="1"/>
          </p:cNvSpPr>
          <p:nvPr>
            <p:ph type="body" sz="quarter" idx="13"/>
          </p:nvPr>
        </p:nvSpPr>
        <p:spPr>
          <a:xfrm>
            <a:off x="684390" y="3928534"/>
            <a:ext cx="8536623" cy="838200"/>
          </a:xfrm>
        </p:spPr>
        <p:txBody>
          <a:bodyPr vert="horz" lIns="91440" tIns="45720" rIns="91440" bIns="45720" rtlCol="0" anchor="b">
            <a:normAutofit/>
          </a:bodyPr>
          <a:lstStyle>
            <a:lvl1pPr>
              <a:defRPr lang="en-US" sz="2400" b="0" cap="all" dirty="0" smtClean="0">
                <a:ln w="3175" cmpd="sng">
                  <a:noFill/>
                </a:ln>
                <a:solidFill>
                  <a:schemeClr val="tx1"/>
                </a:solidFill>
                <a:effectLst/>
                <a:latin typeface="+mj-lt"/>
                <a:ea typeface="+mj-ea"/>
                <a:cs typeface="Trebuchet MS"/>
              </a:defRPr>
            </a:lvl1pPr>
          </a:lstStyle>
          <a:p>
            <a:pPr marL="0" lvl="0">
              <a:spcBef>
                <a:spcPct val="0"/>
              </a:spcBef>
              <a:buNone/>
            </a:pPr>
            <a:r>
              <a:rPr lang="en-US" smtClean="0"/>
              <a:t>Click to edit Master text styles</a:t>
            </a:r>
          </a:p>
        </p:txBody>
      </p:sp>
      <p:cxnSp>
        <p:nvCxnSpPr>
          <p:cNvPr id="8" name="Straight Connector 7"/>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564356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b"/>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197B86-60B9-4450-A0E6-393A8F4C7D98}" type="datetimeFigureOut">
              <a:rPr lang="en-US" smtClean="0"/>
              <a:t>10/13/2012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D7218B-7AAF-4F63-96BB-19BF68117FC9}" type="slidenum">
              <a:rPr lang="en-US" smtClean="0"/>
              <a:t>‹#›</a:t>
            </a:fld>
            <a:endParaRPr lang="en-US"/>
          </a:p>
        </p:txBody>
      </p:sp>
      <p:cxnSp>
        <p:nvCxnSpPr>
          <p:cNvPr id="7" name="Straight Connector 6"/>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558595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7474" y="685800"/>
            <a:ext cx="2057936" cy="45720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979" y="685800"/>
            <a:ext cx="7825238" cy="5308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197B86-60B9-4450-A0E6-393A8F4C7D98}" type="datetimeFigureOut">
              <a:rPr lang="en-US" smtClean="0"/>
              <a:t>10/13/2012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D7218B-7AAF-4F63-96BB-19BF68117FC9}" type="slidenum">
              <a:rPr lang="en-US" smtClean="0"/>
              <a:t>‹#›</a:t>
            </a:fld>
            <a:endParaRPr lang="en-US"/>
          </a:p>
        </p:txBody>
      </p:sp>
      <p:cxnSp>
        <p:nvCxnSpPr>
          <p:cNvPr id="7" name="Straight Connector 6"/>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32404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197B86-60B9-4450-A0E6-393A8F4C7D98}" type="datetimeFigureOut">
              <a:rPr lang="en-US" smtClean="0"/>
              <a:t>10/13/2012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D7218B-7AAF-4F63-96BB-19BF68117FC9}" type="slidenum">
              <a:rPr lang="en-US" smtClean="0"/>
              <a:t>‹#›</a:t>
            </a:fld>
            <a:endParaRPr lang="en-US"/>
          </a:p>
        </p:txBody>
      </p:sp>
      <p:cxnSp>
        <p:nvCxnSpPr>
          <p:cNvPr id="7" name="Straight Connector 6"/>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3239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390" y="2006600"/>
            <a:ext cx="8536624" cy="2281600"/>
          </a:xfrm>
        </p:spPr>
        <p:txBody>
          <a:bodyPr anchor="b">
            <a:normAutofit/>
          </a:bodyPr>
          <a:lstStyle>
            <a:lvl1pPr algn="l">
              <a:defRPr sz="3600" b="0" cap="all"/>
            </a:lvl1pPr>
          </a:lstStyle>
          <a:p>
            <a:r>
              <a:rPr lang="en-US" smtClean="0"/>
              <a:t>Click to edit Master title style</a:t>
            </a:r>
            <a:endParaRPr lang="en-US"/>
          </a:p>
        </p:txBody>
      </p:sp>
      <p:sp>
        <p:nvSpPr>
          <p:cNvPr id="3" name="Text Placeholder 2"/>
          <p:cNvSpPr>
            <a:spLocks noGrp="1"/>
          </p:cNvSpPr>
          <p:nvPr>
            <p:ph type="body" idx="1"/>
          </p:nvPr>
        </p:nvSpPr>
        <p:spPr>
          <a:xfrm>
            <a:off x="684391" y="4495800"/>
            <a:ext cx="8536623"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197B86-60B9-4450-A0E6-393A8F4C7D98}" type="datetimeFigureOut">
              <a:rPr lang="en-US" smtClean="0"/>
              <a:t>10/13/2012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D7218B-7AAF-4F63-96BB-19BF68117FC9}" type="slidenum">
              <a:rPr lang="en-US" smtClean="0"/>
              <a:t>‹#›</a:t>
            </a:fld>
            <a:endParaRPr lang="en-US"/>
          </a:p>
        </p:txBody>
      </p:sp>
      <p:cxnSp>
        <p:nvCxnSpPr>
          <p:cNvPr id="7" name="Straight Connector 6"/>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23077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4390" y="685801"/>
            <a:ext cx="4938941" cy="3615267"/>
          </a:xfrm>
        </p:spPr>
        <p:txBody>
          <a:bodyPr>
            <a:normAutofit/>
          </a:bodyPr>
          <a:lstStyle>
            <a:lvl1pPr>
              <a:defRPr sz="1800"/>
            </a:lvl1pPr>
            <a:lvl2pPr>
              <a:defRPr sz="1600"/>
            </a:lvl2pPr>
            <a:lvl3pPr>
              <a:defRPr sz="1400"/>
            </a:lvl3pPr>
            <a:lvl4pPr>
              <a:defRPr sz="1200"/>
            </a:lvl4pPr>
            <a:lvl5pPr>
              <a:defRPr sz="12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809647" y="685801"/>
            <a:ext cx="4935764" cy="3615266"/>
          </a:xfrm>
        </p:spPr>
        <p:txBody>
          <a:bodyPr>
            <a:normAutofit/>
          </a:bodyPr>
          <a:lstStyle>
            <a:lvl1pPr>
              <a:defRPr sz="1800"/>
            </a:lvl1pPr>
            <a:lvl2pPr>
              <a:defRPr sz="1600"/>
            </a:lvl2pPr>
            <a:lvl3pPr>
              <a:defRPr sz="1400"/>
            </a:lvl3pPr>
            <a:lvl4pPr>
              <a:defRPr sz="1200"/>
            </a:lvl4pPr>
            <a:lvl5pPr>
              <a:defRPr sz="12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E197B86-60B9-4450-A0E6-393A8F4C7D98}" type="datetimeFigureOut">
              <a:rPr lang="en-US" smtClean="0"/>
              <a:t>10/13/2012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D7218B-7AAF-4F63-96BB-19BF68117FC9}" type="slidenum">
              <a:rPr lang="en-US" smtClean="0"/>
              <a:t>‹#›</a:t>
            </a:fld>
            <a:endParaRPr lang="en-US"/>
          </a:p>
        </p:txBody>
      </p:sp>
      <p:cxnSp>
        <p:nvCxnSpPr>
          <p:cNvPr id="8" name="Straight Connector 7"/>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91307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972334" y="685800"/>
            <a:ext cx="4650998"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4390" y="1270529"/>
            <a:ext cx="4938941" cy="3030538"/>
          </a:xfrm>
        </p:spPr>
        <p:txBody>
          <a:bodyPr anchor="t">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080650" y="685800"/>
            <a:ext cx="4666349"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08058" y="1262062"/>
            <a:ext cx="4930472" cy="3030538"/>
          </a:xfrm>
        </p:spPr>
        <p:txBody>
          <a:bodyPr anchor="t">
            <a:normAutofit/>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E197B86-60B9-4450-A0E6-393A8F4C7D98}" type="datetimeFigureOut">
              <a:rPr lang="en-US" smtClean="0"/>
              <a:t>10/13/2012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3D7218B-7AAF-4F63-96BB-19BF68117FC9}" type="slidenum">
              <a:rPr lang="en-US" smtClean="0"/>
              <a:t>‹#›</a:t>
            </a:fld>
            <a:endParaRPr lang="en-US"/>
          </a:p>
        </p:txBody>
      </p:sp>
      <p:cxnSp>
        <p:nvCxnSpPr>
          <p:cNvPr id="10" name="Straight Connector 9"/>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58293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E197B86-60B9-4450-A0E6-393A8F4C7D98}" type="datetimeFigureOut">
              <a:rPr lang="en-US" smtClean="0"/>
              <a:t>10/13/2012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3D7218B-7AAF-4F63-96BB-19BF68117FC9}" type="slidenum">
              <a:rPr lang="en-US" smtClean="0"/>
              <a:t>‹#›</a:t>
            </a:fld>
            <a:endParaRPr lang="en-US"/>
          </a:p>
        </p:txBody>
      </p:sp>
      <p:cxnSp>
        <p:nvCxnSpPr>
          <p:cNvPr id="6" name="Straight Connector 5"/>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498114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197B86-60B9-4450-A0E6-393A8F4C7D98}" type="datetimeFigureOut">
              <a:rPr lang="en-US" smtClean="0"/>
              <a:t>10/13/2012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3D7218B-7AAF-4F63-96BB-19BF68117FC9}" type="slidenum">
              <a:rPr lang="en-US" smtClean="0"/>
              <a:t>‹#›</a:t>
            </a:fld>
            <a:endParaRPr lang="en-US"/>
          </a:p>
        </p:txBody>
      </p:sp>
      <p:cxnSp>
        <p:nvCxnSpPr>
          <p:cNvPr id="5" name="Straight Connector 4"/>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32219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6857" y="685800"/>
            <a:ext cx="3658553" cy="1371600"/>
          </a:xfrm>
        </p:spPr>
        <p:txBody>
          <a:bodyPr anchor="b">
            <a:normAutofit/>
          </a:bodyPr>
          <a:lstStyle>
            <a:lvl1pPr algn="l">
              <a:defRPr sz="2400" b="0"/>
            </a:lvl1pPr>
          </a:lstStyle>
          <a:p>
            <a:r>
              <a:rPr lang="en-US" smtClean="0"/>
              <a:t>Click to edit Master title style</a:t>
            </a:r>
            <a:endParaRPr lang="en-US"/>
          </a:p>
        </p:txBody>
      </p:sp>
      <p:sp>
        <p:nvSpPr>
          <p:cNvPr id="3" name="Content Placeholder 2"/>
          <p:cNvSpPr>
            <a:spLocks noGrp="1"/>
          </p:cNvSpPr>
          <p:nvPr>
            <p:ph idx="1"/>
          </p:nvPr>
        </p:nvSpPr>
        <p:spPr>
          <a:xfrm>
            <a:off x="684391" y="685800"/>
            <a:ext cx="5945149" cy="5308600"/>
          </a:xfrm>
        </p:spPr>
        <p:txBody>
          <a:bodyPr anchor="ct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7086857" y="2209800"/>
            <a:ext cx="3658553"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197B86-60B9-4450-A0E6-393A8F4C7D98}" type="datetimeFigureOut">
              <a:rPr lang="en-US" smtClean="0"/>
              <a:t>10/13/2012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D7218B-7AAF-4F63-96BB-19BF68117FC9}" type="slidenum">
              <a:rPr lang="en-US" smtClean="0"/>
              <a:t>‹#›</a:t>
            </a:fld>
            <a:endParaRPr lang="en-US"/>
          </a:p>
        </p:txBody>
      </p:sp>
      <p:cxnSp>
        <p:nvCxnSpPr>
          <p:cNvPr id="8" name="Straight Connector 7"/>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98066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4042" y="1447800"/>
            <a:ext cx="6021368" cy="1143000"/>
          </a:xfrm>
        </p:spPr>
        <p:txBody>
          <a:bodyPr anchor="b">
            <a:normAutofit/>
          </a:bodyPr>
          <a:lstStyle>
            <a:lvl1pPr algn="l">
              <a:defRPr sz="2800" b="0"/>
            </a:lvl1pPr>
          </a:lstStyle>
          <a:p>
            <a:r>
              <a:rPr lang="en-US" smtClean="0"/>
              <a:t>Click to edit Master title style</a:t>
            </a:r>
            <a:endParaRPr lang="en-US"/>
          </a:p>
        </p:txBody>
      </p:sp>
      <p:sp>
        <p:nvSpPr>
          <p:cNvPr id="4" name="Text Placeholder 3"/>
          <p:cNvSpPr>
            <a:spLocks noGrp="1"/>
          </p:cNvSpPr>
          <p:nvPr>
            <p:ph type="body" sz="half" idx="2"/>
          </p:nvPr>
        </p:nvSpPr>
        <p:spPr>
          <a:xfrm>
            <a:off x="4724042" y="2777067"/>
            <a:ext cx="6022956"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197B86-60B9-4450-A0E6-393A8F4C7D98}" type="datetimeFigureOut">
              <a:rPr lang="en-US" smtClean="0"/>
              <a:t>10/13/2012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D7218B-7AAF-4F63-96BB-19BF68117FC9}" type="slidenum">
              <a:rPr lang="en-US" smtClean="0"/>
              <a:t>‹#›</a:t>
            </a:fld>
            <a:endParaRPr lang="en-US"/>
          </a:p>
        </p:txBody>
      </p:sp>
      <p:sp>
        <p:nvSpPr>
          <p:cNvPr id="14" name="Picture Placeholder 2"/>
          <p:cNvSpPr>
            <a:spLocks noGrp="1"/>
          </p:cNvSpPr>
          <p:nvPr>
            <p:ph type="pic" idx="1"/>
          </p:nvPr>
        </p:nvSpPr>
        <p:spPr>
          <a:xfrm>
            <a:off x="989269" y="914400"/>
            <a:ext cx="3281829"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ct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cxnSp>
        <p:nvCxnSpPr>
          <p:cNvPr id="8" name="Straight Connector 7"/>
          <p:cNvCxnSpPr/>
          <p:nvPr/>
        </p:nvCxnSpPr>
        <p:spPr>
          <a:xfrm flipH="1">
            <a:off x="11278949" y="2963333"/>
            <a:ext cx="913052"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9368" y="3190344"/>
            <a:ext cx="2982634"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4973" y="3285068"/>
            <a:ext cx="1897028"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5823" y="3131080"/>
            <a:ext cx="1746177"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21671" y="3683002"/>
            <a:ext cx="1270332"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67473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4390" y="4487333"/>
            <a:ext cx="8536623"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390" y="685801"/>
            <a:ext cx="8536623" cy="3615267"/>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6992" y="6172201"/>
            <a:ext cx="1600617"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7E197B86-60B9-4450-A0E6-393A8F4C7D98}" type="datetimeFigureOut">
              <a:rPr lang="en-US" smtClean="0"/>
              <a:t>10/13/2012</a:t>
            </a:fld>
            <a:endParaRPr lang="en-US"/>
          </a:p>
        </p:txBody>
      </p:sp>
      <p:sp>
        <p:nvSpPr>
          <p:cNvPr id="5" name="Footer Placeholder 4"/>
          <p:cNvSpPr>
            <a:spLocks noGrp="1"/>
          </p:cNvSpPr>
          <p:nvPr>
            <p:ph type="ftr" sz="quarter" idx="3"/>
          </p:nvPr>
        </p:nvSpPr>
        <p:spPr>
          <a:xfrm>
            <a:off x="684390" y="6172201"/>
            <a:ext cx="7545765"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5900" y="5578476"/>
            <a:ext cx="1142543"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83D7218B-7AAF-4F63-96BB-19BF68117FC9}" type="slidenum">
              <a:rPr lang="en-US" smtClean="0"/>
              <a:t>‹#›</a:t>
            </a:fld>
            <a:endParaRPr lang="en-US"/>
          </a:p>
        </p:txBody>
      </p:sp>
    </p:spTree>
    <p:extLst>
      <p:ext uri="{BB962C8B-B14F-4D97-AF65-F5344CB8AC3E}">
        <p14:creationId xmlns:p14="http://schemas.microsoft.com/office/powerpoint/2010/main" val="3840724707"/>
      </p:ext>
    </p:extLst>
  </p:cSld>
  <p:clrMap bg1="dk1" tx1="lt1" bg2="dk2" tx2="lt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8"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70000"/>
        <a:buFont typeface="Lucida Grande"/>
        <a:buChar char="►"/>
        <a:defRPr sz="18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70000"/>
        <a:buFont typeface="Lucida Grande"/>
        <a:buChar char="►"/>
        <a:defRPr sz="16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70000"/>
        <a:buFont typeface="Lucida Grande"/>
        <a:buChar char="►"/>
        <a:defRPr sz="14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70000"/>
        <a:buFont typeface="Lucida Grande"/>
        <a:buChar char="►"/>
        <a:defRPr sz="12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70000"/>
        <a:buFont typeface="Lucida Grande"/>
        <a:buChar char="►"/>
        <a:defRPr sz="12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latin typeface="Roboto" pitchFamily="2" charset="0"/>
                <a:ea typeface="Roboto" pitchFamily="2" charset="0"/>
              </a:rPr>
              <a:t>Family Accounting</a:t>
            </a:r>
            <a:endParaRPr lang="en-US" dirty="0">
              <a:latin typeface="Roboto" pitchFamily="2" charset="0"/>
              <a:ea typeface="Roboto" pitchFamily="2" charset="0"/>
            </a:endParaRPr>
          </a:p>
        </p:txBody>
      </p:sp>
      <p:sp>
        <p:nvSpPr>
          <p:cNvPr id="3" name="Subtitle 2"/>
          <p:cNvSpPr>
            <a:spLocks noGrp="1"/>
          </p:cNvSpPr>
          <p:nvPr>
            <p:ph type="subTitle" idx="1"/>
          </p:nvPr>
        </p:nvSpPr>
        <p:spPr/>
        <p:txBody>
          <a:bodyPr/>
          <a:lstStyle/>
          <a:p>
            <a:r>
              <a:rPr lang="en-US" dirty="0" smtClean="0">
                <a:latin typeface="Roboto" pitchFamily="2" charset="0"/>
                <a:ea typeface="Roboto" pitchFamily="2" charset="0"/>
              </a:rPr>
              <a:t>Aquarius v1.0</a:t>
            </a:r>
            <a:endParaRPr lang="en-US" dirty="0" smtClean="0">
              <a:latin typeface="Roboto" pitchFamily="2" charset="0"/>
              <a:ea typeface="Roboto" pitchFamily="2" charset="0"/>
            </a:endParaRPr>
          </a:p>
          <a:p>
            <a:endParaRPr lang="en-US" dirty="0"/>
          </a:p>
        </p:txBody>
      </p:sp>
    </p:spTree>
    <p:extLst>
      <p:ext uri="{BB962C8B-B14F-4D97-AF65-F5344CB8AC3E}">
        <p14:creationId xmlns:p14="http://schemas.microsoft.com/office/powerpoint/2010/main" val="15442091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Entry Saving</a:t>
            </a:r>
            <a:endParaRPr lang="en-US" dirty="0"/>
          </a:p>
        </p:txBody>
      </p:sp>
      <p:sp>
        <p:nvSpPr>
          <p:cNvPr id="3" name="Content Placeholder 2"/>
          <p:cNvSpPr>
            <a:spLocks noGrp="1"/>
          </p:cNvSpPr>
          <p:nvPr>
            <p:ph idx="1"/>
          </p:nvPr>
        </p:nvSpPr>
        <p:spPr>
          <a:xfrm>
            <a:off x="7352506" y="255891"/>
            <a:ext cx="3055208" cy="4514683"/>
          </a:xfrm>
        </p:spPr>
        <p:txBody>
          <a:bodyPr/>
          <a:lstStyle/>
          <a:p>
            <a:r>
              <a:rPr lang="en-US" dirty="0" smtClean="0"/>
              <a:t>Click ‘SAVE’ button to save the record and a notification dialog will pop-up.</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390" y="235408"/>
            <a:ext cx="2568584" cy="4516049"/>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2562" y="255891"/>
            <a:ext cx="2565899" cy="4514683"/>
          </a:xfrm>
          <a:prstGeom prst="rect">
            <a:avLst/>
          </a:prstGeom>
        </p:spPr>
      </p:pic>
      <p:sp>
        <p:nvSpPr>
          <p:cNvPr id="11" name="Rectangle 10"/>
          <p:cNvSpPr/>
          <p:nvPr/>
        </p:nvSpPr>
        <p:spPr>
          <a:xfrm>
            <a:off x="2761466" y="494097"/>
            <a:ext cx="413887" cy="47244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p:cNvSpPr/>
          <p:nvPr/>
        </p:nvSpPr>
        <p:spPr>
          <a:xfrm>
            <a:off x="3373762" y="375661"/>
            <a:ext cx="580572" cy="71291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84583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Fast Entry</a:t>
            </a:r>
            <a:endParaRPr lang="en-US" dirty="0"/>
          </a:p>
        </p:txBody>
      </p:sp>
      <p:sp>
        <p:nvSpPr>
          <p:cNvPr id="3" name="Content Placeholder 2"/>
          <p:cNvSpPr>
            <a:spLocks noGrp="1"/>
          </p:cNvSpPr>
          <p:nvPr>
            <p:ph idx="1"/>
          </p:nvPr>
        </p:nvSpPr>
        <p:spPr/>
        <p:txBody>
          <a:bodyPr/>
          <a:lstStyle/>
          <a:p>
            <a:r>
              <a:rPr lang="en-US" dirty="0" smtClean="0"/>
              <a:t>The application supports the functionality to create entry templates. Then outgoing entry, incoming entry or internal transfer entry can be created with an entry template.</a:t>
            </a:r>
          </a:p>
          <a:p>
            <a:r>
              <a:rPr lang="en-US" dirty="0" smtClean="0"/>
              <a:t>For example, you go to work every work days. So you will create outgoing entry with same vendor, outgoing account, cost account and business area, description and even amount. </a:t>
            </a:r>
          </a:p>
          <a:p>
            <a:r>
              <a:rPr lang="en-US" dirty="0" smtClean="0"/>
              <a:t>With entry templates, you can create template for “Traffic cost on work”. And every day, you only need to open the template and save, which is only two steps.</a:t>
            </a:r>
            <a:endParaRPr lang="en-US" dirty="0"/>
          </a:p>
        </p:txBody>
      </p:sp>
    </p:spTree>
    <p:extLst>
      <p:ext uri="{BB962C8B-B14F-4D97-AF65-F5344CB8AC3E}">
        <p14:creationId xmlns:p14="http://schemas.microsoft.com/office/powerpoint/2010/main" val="21349387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new template</a:t>
            </a:r>
            <a:endParaRPr lang="en-US" dirty="0"/>
          </a:p>
        </p:txBody>
      </p:sp>
      <p:sp>
        <p:nvSpPr>
          <p:cNvPr id="3" name="Content Placeholder 2"/>
          <p:cNvSpPr>
            <a:spLocks noGrp="1"/>
          </p:cNvSpPr>
          <p:nvPr>
            <p:ph idx="1"/>
          </p:nvPr>
        </p:nvSpPr>
        <p:spPr>
          <a:xfrm>
            <a:off x="7067839" y="233961"/>
            <a:ext cx="4108161" cy="4518946"/>
          </a:xfrm>
        </p:spPr>
        <p:txBody>
          <a:bodyPr/>
          <a:lstStyle/>
          <a:p>
            <a:r>
              <a:rPr lang="en-US" dirty="0" smtClean="0"/>
              <a:t>For example, if you would enter “Traffic cost on work” record every, you can create template. You can set vendor as “Other vendor”, outgoing account as “Cash”, cost account as “Traffic” and business area as “Work”. Description is mandatory for template creation, which will be the name of template. Amount is option, you can leave it empty.</a:t>
            </a:r>
          </a:p>
          <a:p>
            <a:r>
              <a:rPr lang="en-US" dirty="0" smtClean="0"/>
              <a:t>Click button to create template.</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0715" y="233961"/>
            <a:ext cx="2571124" cy="4518946"/>
          </a:xfrm>
          <a:prstGeom prst="rect">
            <a:avLst/>
          </a:prstGeom>
        </p:spPr>
      </p:pic>
      <p:sp>
        <p:nvSpPr>
          <p:cNvPr id="8" name="Rectangle 7"/>
          <p:cNvSpPr/>
          <p:nvPr/>
        </p:nvSpPr>
        <p:spPr>
          <a:xfrm>
            <a:off x="4154822" y="465069"/>
            <a:ext cx="413887" cy="47244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845" y="233961"/>
            <a:ext cx="2564632" cy="4518946"/>
          </a:xfrm>
          <a:prstGeom prst="rect">
            <a:avLst/>
          </a:prstGeom>
        </p:spPr>
      </p:pic>
      <p:sp>
        <p:nvSpPr>
          <p:cNvPr id="10" name="Right Arrow 9"/>
          <p:cNvSpPr/>
          <p:nvPr/>
        </p:nvSpPr>
        <p:spPr>
          <a:xfrm rot="10800000">
            <a:off x="3396343" y="465069"/>
            <a:ext cx="522514" cy="710588"/>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7354350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Enter with template</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390" y="233961"/>
            <a:ext cx="2525199" cy="4518093"/>
          </a:xfrm>
          <a:prstGeom prst="rect">
            <a:avLst/>
          </a:prstGeom>
        </p:spPr>
      </p:pic>
      <p:sp>
        <p:nvSpPr>
          <p:cNvPr id="6" name="Rectangle 5"/>
          <p:cNvSpPr/>
          <p:nvPr/>
        </p:nvSpPr>
        <p:spPr>
          <a:xfrm>
            <a:off x="878437" y="1983275"/>
            <a:ext cx="2137104" cy="377372"/>
          </a:xfrm>
          <a:prstGeom prst="rect">
            <a:avLst/>
          </a:prstGeom>
          <a:noFill/>
          <a:ln w="28575">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5288" y="233960"/>
            <a:ext cx="2577131" cy="4518093"/>
          </a:xfrm>
          <a:prstGeom prst="rect">
            <a:avLst/>
          </a:prstGeom>
        </p:spPr>
      </p:pic>
      <p:sp>
        <p:nvSpPr>
          <p:cNvPr id="8" name="Right Arrow 7"/>
          <p:cNvSpPr/>
          <p:nvPr/>
        </p:nvSpPr>
        <p:spPr>
          <a:xfrm>
            <a:off x="3418085" y="1813770"/>
            <a:ext cx="593155" cy="716382"/>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 name="Content Placeholder 8"/>
          <p:cNvSpPr>
            <a:spLocks noGrp="1"/>
          </p:cNvSpPr>
          <p:nvPr>
            <p:ph idx="1"/>
          </p:nvPr>
        </p:nvSpPr>
        <p:spPr>
          <a:xfrm>
            <a:off x="7082971" y="233961"/>
            <a:ext cx="3860800" cy="4518092"/>
          </a:xfrm>
        </p:spPr>
        <p:txBody>
          <a:bodyPr/>
          <a:lstStyle/>
          <a:p>
            <a:r>
              <a:rPr lang="en-US" dirty="0" smtClean="0"/>
              <a:t>Click the template to create entry with template. Then enter the record as normal entry.</a:t>
            </a:r>
            <a:endParaRPr lang="en-US" dirty="0"/>
          </a:p>
        </p:txBody>
      </p:sp>
    </p:spTree>
    <p:extLst>
      <p:ext uri="{BB962C8B-B14F-4D97-AF65-F5344CB8AC3E}">
        <p14:creationId xmlns:p14="http://schemas.microsoft.com/office/powerpoint/2010/main" val="35679592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Check Balance</a:t>
            </a:r>
            <a:endParaRPr lang="en-US" dirty="0"/>
          </a:p>
        </p:txBody>
      </p:sp>
      <p:sp>
        <p:nvSpPr>
          <p:cNvPr id="3" name="Content Placeholder 2"/>
          <p:cNvSpPr>
            <a:spLocks noGrp="1"/>
          </p:cNvSpPr>
          <p:nvPr>
            <p:ph idx="1"/>
          </p:nvPr>
        </p:nvSpPr>
        <p:spPr>
          <a:xfrm>
            <a:off x="3526970" y="233960"/>
            <a:ext cx="6734629" cy="4518093"/>
          </a:xfrm>
        </p:spPr>
        <p:txBody>
          <a:bodyPr/>
          <a:lstStyle/>
          <a:p>
            <a:r>
              <a:rPr lang="en-US" b="1" dirty="0" smtClean="0"/>
              <a:t>Why use balance check?</a:t>
            </a:r>
          </a:p>
          <a:p>
            <a:pPr marL="0" indent="0">
              <a:buNone/>
            </a:pPr>
            <a:r>
              <a:rPr lang="en-US" dirty="0" smtClean="0"/>
              <a:t>In ideal situation, the balance of account recorded in system should exactly equal to that in real world. In fact, it is not the truth. It is probably to forget to record some financial event or loss some money. So balance check is very important to keep the amount match from system to real world.</a:t>
            </a:r>
          </a:p>
          <a:p>
            <a:r>
              <a:rPr lang="en-US" b="1" dirty="0"/>
              <a:t>How to use balance check?</a:t>
            </a:r>
          </a:p>
          <a:p>
            <a:pPr marL="0" indent="0">
              <a:buNone/>
            </a:pPr>
            <a:r>
              <a:rPr lang="en-US" dirty="0" smtClean="0"/>
              <a:t>Click home-&gt;menu-&gt;check accounts balance</a:t>
            </a:r>
          </a:p>
          <a:p>
            <a:pPr marL="0" indent="0">
              <a:buNone/>
            </a:pPr>
            <a:r>
              <a:rPr lang="en-US" dirty="0" smtClean="0"/>
              <a:t>In “Check Balance” screen, click accounts to enter the current balances if they are different.</a:t>
            </a:r>
          </a:p>
          <a:p>
            <a:pPr marL="0" indent="0">
              <a:buNone/>
            </a:pPr>
            <a:r>
              <a:rPr lang="en-US" dirty="0" smtClean="0"/>
              <a:t>Select a cost account.</a:t>
            </a:r>
          </a:p>
          <a:p>
            <a:pPr marL="0" indent="0">
              <a:buNone/>
            </a:pPr>
            <a:r>
              <a:rPr lang="en-US" dirty="0" smtClean="0"/>
              <a:t>Click check to save.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390" y="233960"/>
            <a:ext cx="2587340" cy="4518094"/>
          </a:xfrm>
          <a:prstGeom prst="rect">
            <a:avLst/>
          </a:prstGeom>
        </p:spPr>
      </p:pic>
    </p:spTree>
    <p:extLst>
      <p:ext uri="{BB962C8B-B14F-4D97-AF65-F5344CB8AC3E}">
        <p14:creationId xmlns:p14="http://schemas.microsoft.com/office/powerpoint/2010/main" val="27097107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Close Ledger</a:t>
            </a:r>
            <a:endParaRPr lang="en-US" dirty="0"/>
          </a:p>
        </p:txBody>
      </p:sp>
      <p:sp>
        <p:nvSpPr>
          <p:cNvPr id="3" name="Content Placeholder 2"/>
          <p:cNvSpPr>
            <a:spLocks noGrp="1"/>
          </p:cNvSpPr>
          <p:nvPr>
            <p:ph idx="1"/>
          </p:nvPr>
        </p:nvSpPr>
        <p:spPr>
          <a:xfrm>
            <a:off x="3715657" y="233960"/>
            <a:ext cx="6618514" cy="4518093"/>
          </a:xfrm>
        </p:spPr>
        <p:txBody>
          <a:bodyPr/>
          <a:lstStyle/>
          <a:p>
            <a:r>
              <a:rPr lang="en-US" dirty="0"/>
              <a:t>L</a:t>
            </a:r>
            <a:r>
              <a:rPr lang="en-US" dirty="0" smtClean="0"/>
              <a:t>edgers are isolated by month, which can contain the financial event. </a:t>
            </a:r>
            <a:r>
              <a:rPr lang="en-US" dirty="0"/>
              <a:t>Open ledger </a:t>
            </a:r>
            <a:r>
              <a:rPr lang="en-US" dirty="0" smtClean="0"/>
              <a:t>is a special ledger where </a:t>
            </a:r>
            <a:r>
              <a:rPr lang="en-US" dirty="0"/>
              <a:t>financial event can be </a:t>
            </a:r>
            <a:r>
              <a:rPr lang="en-US" dirty="0" smtClean="0"/>
              <a:t>created and modified. All data in closed ledger is solid. And </a:t>
            </a:r>
            <a:r>
              <a:rPr lang="en-US" b="1" dirty="0" smtClean="0"/>
              <a:t>only one </a:t>
            </a:r>
            <a:r>
              <a:rPr lang="en-US" dirty="0" smtClean="0"/>
              <a:t>open ledger in the system at a time.</a:t>
            </a:r>
          </a:p>
          <a:p>
            <a:r>
              <a:rPr lang="en-US" dirty="0" smtClean="0"/>
              <a:t>In the end of a month, user should check the balance and etc., then close the month ledger. System will close current month ledger to solid</a:t>
            </a:r>
            <a:r>
              <a:rPr lang="en-US" altLang="zh-CN" dirty="0" smtClean="0"/>
              <a:t>ify the data and create a new ledger for next month. </a:t>
            </a:r>
            <a:endParaRPr lang="en-US" dirty="0" smtClean="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390" y="232515"/>
            <a:ext cx="2571461" cy="4519538"/>
          </a:xfrm>
          <a:prstGeom prst="rect">
            <a:avLst/>
          </a:prstGeom>
        </p:spPr>
      </p:pic>
    </p:spTree>
    <p:extLst>
      <p:ext uri="{BB962C8B-B14F-4D97-AF65-F5344CB8AC3E}">
        <p14:creationId xmlns:p14="http://schemas.microsoft.com/office/powerpoint/2010/main" val="40803656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Outlines</a:t>
            </a:r>
            <a:endParaRPr lang="en-US" dirty="0"/>
          </a:p>
        </p:txBody>
      </p:sp>
      <p:sp>
        <p:nvSpPr>
          <p:cNvPr id="3" name="Content Placeholder 2"/>
          <p:cNvSpPr>
            <a:spLocks noGrp="1"/>
          </p:cNvSpPr>
          <p:nvPr>
            <p:ph idx="1"/>
          </p:nvPr>
        </p:nvSpPr>
        <p:spPr/>
        <p:txBody>
          <a:bodyPr/>
          <a:lstStyle/>
          <a:p>
            <a:r>
              <a:rPr lang="en-US" dirty="0" smtClean="0"/>
              <a:t>Daily record </a:t>
            </a:r>
            <a:r>
              <a:rPr lang="en-US" dirty="0"/>
              <a:t>entry</a:t>
            </a:r>
          </a:p>
          <a:p>
            <a:r>
              <a:rPr lang="en-US" sz="3200" b="1" dirty="0" smtClean="0"/>
              <a:t>Reports</a:t>
            </a:r>
            <a:endParaRPr lang="en-US" sz="3200" b="1" dirty="0"/>
          </a:p>
          <a:p>
            <a:r>
              <a:rPr lang="en-US" dirty="0" smtClean="0"/>
              <a:t>Family-Accounting Settings</a:t>
            </a:r>
          </a:p>
          <a:p>
            <a:r>
              <a:rPr lang="en-US" dirty="0" smtClean="0"/>
              <a:t>Advanced functionality</a:t>
            </a:r>
          </a:p>
          <a:p>
            <a:endParaRPr lang="en-US" dirty="0"/>
          </a:p>
        </p:txBody>
      </p:sp>
    </p:spTree>
    <p:extLst>
      <p:ext uri="{BB962C8B-B14F-4D97-AF65-F5344CB8AC3E}">
        <p14:creationId xmlns:p14="http://schemas.microsoft.com/office/powerpoint/2010/main" val="12473674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OUTGOING details report</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390" y="232515"/>
            <a:ext cx="2571461" cy="4519538"/>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0773" y="232515"/>
            <a:ext cx="2577955" cy="451953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33820" y="232516"/>
            <a:ext cx="2567772" cy="4519538"/>
          </a:xfrm>
          <a:prstGeom prst="rect">
            <a:avLst/>
          </a:prstGeom>
        </p:spPr>
      </p:pic>
    </p:spTree>
    <p:extLst>
      <p:ext uri="{BB962C8B-B14F-4D97-AF65-F5344CB8AC3E}">
        <p14:creationId xmlns:p14="http://schemas.microsoft.com/office/powerpoint/2010/main" val="20983310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Liquidity report</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390" y="238126"/>
            <a:ext cx="2563358" cy="4516702"/>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9327" y="240900"/>
            <a:ext cx="2565470" cy="4513928"/>
          </a:xfrm>
          <a:prstGeom prst="rect">
            <a:avLst/>
          </a:prstGeom>
        </p:spPr>
      </p:pic>
    </p:spTree>
    <p:extLst>
      <p:ext uri="{BB962C8B-B14F-4D97-AF65-F5344CB8AC3E}">
        <p14:creationId xmlns:p14="http://schemas.microsoft.com/office/powerpoint/2010/main" val="25405750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All Documents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390" y="238126"/>
            <a:ext cx="2556869" cy="4516702"/>
          </a:xfrm>
          <a:prstGeom prst="rect">
            <a:avLst/>
          </a:prstGeom>
        </p:spPr>
      </p:pic>
    </p:spTree>
    <p:extLst>
      <p:ext uri="{BB962C8B-B14F-4D97-AF65-F5344CB8AC3E}">
        <p14:creationId xmlns:p14="http://schemas.microsoft.com/office/powerpoint/2010/main" val="1749228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Outlines</a:t>
            </a:r>
            <a:endParaRPr lang="en-US" dirty="0"/>
          </a:p>
        </p:txBody>
      </p:sp>
      <p:sp>
        <p:nvSpPr>
          <p:cNvPr id="3" name="Content Placeholder 2"/>
          <p:cNvSpPr>
            <a:spLocks noGrp="1"/>
          </p:cNvSpPr>
          <p:nvPr>
            <p:ph idx="1"/>
          </p:nvPr>
        </p:nvSpPr>
        <p:spPr/>
        <p:txBody>
          <a:bodyPr/>
          <a:lstStyle/>
          <a:p>
            <a:r>
              <a:rPr lang="en-US" sz="3200" b="1" dirty="0" smtClean="0"/>
              <a:t>Daily record entry</a:t>
            </a:r>
          </a:p>
          <a:p>
            <a:r>
              <a:rPr lang="en-US" dirty="0" smtClean="0"/>
              <a:t>Reports</a:t>
            </a:r>
          </a:p>
          <a:p>
            <a:r>
              <a:rPr lang="en-US" dirty="0" smtClean="0"/>
              <a:t>Family-Accounting Settings</a:t>
            </a:r>
          </a:p>
          <a:p>
            <a:r>
              <a:rPr lang="en-US" dirty="0" smtClean="0"/>
              <a:t>Advanced functionality</a:t>
            </a:r>
          </a:p>
          <a:p>
            <a:endParaRPr lang="en-US" dirty="0"/>
          </a:p>
        </p:txBody>
      </p:sp>
    </p:spTree>
    <p:extLst>
      <p:ext uri="{BB962C8B-B14F-4D97-AF65-F5344CB8AC3E}">
        <p14:creationId xmlns:p14="http://schemas.microsoft.com/office/powerpoint/2010/main" val="52377794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Outlines</a:t>
            </a:r>
            <a:endParaRPr lang="en-US" dirty="0"/>
          </a:p>
        </p:txBody>
      </p:sp>
      <p:sp>
        <p:nvSpPr>
          <p:cNvPr id="3" name="Content Placeholder 2"/>
          <p:cNvSpPr>
            <a:spLocks noGrp="1"/>
          </p:cNvSpPr>
          <p:nvPr>
            <p:ph idx="1"/>
          </p:nvPr>
        </p:nvSpPr>
        <p:spPr/>
        <p:txBody>
          <a:bodyPr/>
          <a:lstStyle/>
          <a:p>
            <a:r>
              <a:rPr lang="en-US" dirty="0"/>
              <a:t>Daily record entry</a:t>
            </a:r>
          </a:p>
          <a:p>
            <a:r>
              <a:rPr lang="en-US" dirty="0" smtClean="0"/>
              <a:t>Reports</a:t>
            </a:r>
          </a:p>
          <a:p>
            <a:r>
              <a:rPr lang="en-US" sz="3200" b="1" dirty="0"/>
              <a:t>Family-Accounting Settings</a:t>
            </a:r>
          </a:p>
          <a:p>
            <a:r>
              <a:rPr lang="en-US" dirty="0" smtClean="0"/>
              <a:t>Advanced functionality</a:t>
            </a:r>
          </a:p>
          <a:p>
            <a:endParaRPr lang="en-US" dirty="0"/>
          </a:p>
        </p:txBody>
      </p:sp>
    </p:spTree>
    <p:extLst>
      <p:ext uri="{BB962C8B-B14F-4D97-AF65-F5344CB8AC3E}">
        <p14:creationId xmlns:p14="http://schemas.microsoft.com/office/powerpoint/2010/main" val="183234889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Accounts Setting</a:t>
            </a:r>
            <a:endParaRPr lang="en-US" dirty="0"/>
          </a:p>
        </p:txBody>
      </p:sp>
      <p:sp>
        <p:nvSpPr>
          <p:cNvPr id="3" name="Content Placeholder 2"/>
          <p:cNvSpPr>
            <a:spLocks noGrp="1"/>
          </p:cNvSpPr>
          <p:nvPr>
            <p:ph idx="1"/>
          </p:nvPr>
        </p:nvSpPr>
        <p:spPr>
          <a:xfrm>
            <a:off x="3904344" y="238126"/>
            <a:ext cx="5316670" cy="4516701"/>
          </a:xfrm>
        </p:spPr>
        <p:txBody>
          <a:bodyPr/>
          <a:lstStyle/>
          <a:p>
            <a:pPr marL="0" indent="0">
              <a:buNone/>
            </a:pPr>
            <a:r>
              <a:rPr lang="en-US" sz="2400" b="1" dirty="0" smtClean="0"/>
              <a:t>Account Type</a:t>
            </a:r>
          </a:p>
          <a:p>
            <a:r>
              <a:rPr lang="en-US" dirty="0" smtClean="0"/>
              <a:t>Cash: cash on hands</a:t>
            </a:r>
          </a:p>
          <a:p>
            <a:r>
              <a:rPr lang="en-US" dirty="0" smtClean="0"/>
              <a:t>Bank account: bank saving accounts…</a:t>
            </a:r>
          </a:p>
          <a:p>
            <a:r>
              <a:rPr lang="en-US" dirty="0" smtClean="0"/>
              <a:t>Investment: deposit, stock investment…</a:t>
            </a:r>
          </a:p>
          <a:p>
            <a:r>
              <a:rPr lang="en-US" dirty="0" smtClean="0"/>
              <a:t>Pre-paid: traffic card…</a:t>
            </a:r>
          </a:p>
          <a:p>
            <a:r>
              <a:rPr lang="en-US" dirty="0" smtClean="0"/>
              <a:t>Fixed asset: electronic equipment, car, house…</a:t>
            </a:r>
          </a:p>
          <a:p>
            <a:r>
              <a:rPr lang="en-US" dirty="0" smtClean="0"/>
              <a:t>Short liabilities: credit card…</a:t>
            </a:r>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390" y="238125"/>
            <a:ext cx="2577253" cy="4516701"/>
          </a:xfrm>
          <a:prstGeom prst="rect">
            <a:avLst/>
          </a:prstGeom>
        </p:spPr>
      </p:pic>
    </p:spTree>
    <p:extLst>
      <p:ext uri="{BB962C8B-B14F-4D97-AF65-F5344CB8AC3E}">
        <p14:creationId xmlns:p14="http://schemas.microsoft.com/office/powerpoint/2010/main" val="25509422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settings</a:t>
            </a:r>
            <a:endParaRPr lang="en-US" dirty="0"/>
          </a:p>
        </p:txBody>
      </p:sp>
      <p:sp>
        <p:nvSpPr>
          <p:cNvPr id="3" name="Content Placeholder 2"/>
          <p:cNvSpPr>
            <a:spLocks noGrp="1"/>
          </p:cNvSpPr>
          <p:nvPr>
            <p:ph idx="1"/>
          </p:nvPr>
        </p:nvSpPr>
        <p:spPr/>
        <p:txBody>
          <a:bodyPr/>
          <a:lstStyle/>
          <a:p>
            <a:r>
              <a:rPr lang="en-US" dirty="0" smtClean="0"/>
              <a:t>Cost accounts setting;</a:t>
            </a:r>
          </a:p>
          <a:p>
            <a:r>
              <a:rPr lang="en-US" dirty="0" smtClean="0"/>
              <a:t>Revenue accounts Setting;</a:t>
            </a:r>
          </a:p>
          <a:p>
            <a:r>
              <a:rPr lang="en-US" dirty="0" smtClean="0"/>
              <a:t>Vendor Setting;</a:t>
            </a:r>
          </a:p>
          <a:p>
            <a:r>
              <a:rPr lang="en-US" dirty="0" smtClean="0"/>
              <a:t>Customer Setting;</a:t>
            </a:r>
          </a:p>
          <a:p>
            <a:r>
              <a:rPr lang="en-US" dirty="0" smtClean="0"/>
              <a:t>Area Setting: priority is the critical level of the area.</a:t>
            </a:r>
          </a:p>
          <a:p>
            <a:endParaRPr lang="en-US" dirty="0"/>
          </a:p>
        </p:txBody>
      </p:sp>
    </p:spTree>
    <p:extLst>
      <p:ext uri="{BB962C8B-B14F-4D97-AF65-F5344CB8AC3E}">
        <p14:creationId xmlns:p14="http://schemas.microsoft.com/office/powerpoint/2010/main" val="17081173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Outlines</a:t>
            </a:r>
            <a:endParaRPr lang="en-US" dirty="0"/>
          </a:p>
        </p:txBody>
      </p:sp>
      <p:sp>
        <p:nvSpPr>
          <p:cNvPr id="3" name="Content Placeholder 2"/>
          <p:cNvSpPr>
            <a:spLocks noGrp="1"/>
          </p:cNvSpPr>
          <p:nvPr>
            <p:ph idx="1"/>
          </p:nvPr>
        </p:nvSpPr>
        <p:spPr/>
        <p:txBody>
          <a:bodyPr/>
          <a:lstStyle/>
          <a:p>
            <a:r>
              <a:rPr lang="en-US" dirty="0"/>
              <a:t>Daily record entry</a:t>
            </a:r>
          </a:p>
          <a:p>
            <a:r>
              <a:rPr lang="en-US" dirty="0" smtClean="0"/>
              <a:t>Reports</a:t>
            </a:r>
          </a:p>
          <a:p>
            <a:r>
              <a:rPr lang="en-US" dirty="0" smtClean="0"/>
              <a:t>Family-Accounting Settings</a:t>
            </a:r>
          </a:p>
          <a:p>
            <a:r>
              <a:rPr lang="en-US" sz="3200" b="1" dirty="0"/>
              <a:t>Advanced functionality</a:t>
            </a:r>
          </a:p>
          <a:p>
            <a:endParaRPr lang="en-US" dirty="0"/>
          </a:p>
        </p:txBody>
      </p:sp>
    </p:spTree>
    <p:extLst>
      <p:ext uri="{BB962C8B-B14F-4D97-AF65-F5344CB8AC3E}">
        <p14:creationId xmlns:p14="http://schemas.microsoft.com/office/powerpoint/2010/main" val="7304444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390" y="4603445"/>
            <a:ext cx="8536623" cy="1507067"/>
          </a:xfrm>
        </p:spPr>
        <p:txBody>
          <a:bodyPr/>
          <a:lstStyle/>
          <a:p>
            <a:r>
              <a:rPr lang="en-US" dirty="0" smtClean="0"/>
              <a:t>Open Basic </a:t>
            </a:r>
            <a:r>
              <a:rPr lang="en-US" dirty="0" smtClean="0"/>
              <a:t>record entry</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68151" y="360752"/>
            <a:ext cx="2569476" cy="4516049"/>
          </a:xfr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78510" y="364958"/>
            <a:ext cx="2550453" cy="4511843"/>
          </a:xfrm>
          <a:prstGeom prst="rect">
            <a:avLst/>
          </a:prstGeom>
        </p:spPr>
      </p:pic>
      <p:sp>
        <p:nvSpPr>
          <p:cNvPr id="6" name="Rectangle 5"/>
          <p:cNvSpPr/>
          <p:nvPr/>
        </p:nvSpPr>
        <p:spPr>
          <a:xfrm>
            <a:off x="7638267" y="605394"/>
            <a:ext cx="413887" cy="47244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p:nvSpPr>
        <p:spPr>
          <a:xfrm rot="10800000">
            <a:off x="6735528" y="427957"/>
            <a:ext cx="624114" cy="82731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1421" y="360752"/>
            <a:ext cx="2575965" cy="4516049"/>
          </a:xfrm>
          <a:prstGeom prst="rect">
            <a:avLst/>
          </a:prstGeom>
        </p:spPr>
      </p:pic>
      <p:sp>
        <p:nvSpPr>
          <p:cNvPr id="15" name="Rectangle 14"/>
          <p:cNvSpPr/>
          <p:nvPr/>
        </p:nvSpPr>
        <p:spPr>
          <a:xfrm>
            <a:off x="4278210" y="2452914"/>
            <a:ext cx="2137104" cy="377372"/>
          </a:xfrm>
          <a:prstGeom prst="rect">
            <a:avLst/>
          </a:prstGeom>
          <a:noFill/>
          <a:ln w="28575">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p:nvSpPr>
        <p:spPr>
          <a:xfrm rot="10800000">
            <a:off x="3228044" y="2227943"/>
            <a:ext cx="624114" cy="82731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6609659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Outgoing Entry</a:t>
            </a:r>
            <a:endParaRPr lang="en-US" dirty="0"/>
          </a:p>
        </p:txBody>
      </p:sp>
      <p:sp>
        <p:nvSpPr>
          <p:cNvPr id="3" name="Content Placeholder 2"/>
          <p:cNvSpPr>
            <a:spLocks noGrp="1"/>
          </p:cNvSpPr>
          <p:nvPr>
            <p:ph idx="1"/>
          </p:nvPr>
        </p:nvSpPr>
        <p:spPr>
          <a:xfrm>
            <a:off x="3866147" y="235409"/>
            <a:ext cx="6577264" cy="4516049"/>
          </a:xfrm>
        </p:spPr>
        <p:txBody>
          <a:bodyPr/>
          <a:lstStyle/>
          <a:p>
            <a:r>
              <a:rPr lang="en-US" dirty="0" smtClean="0"/>
              <a:t>Date: date when financial event happens;</a:t>
            </a:r>
          </a:p>
          <a:p>
            <a:r>
              <a:rPr lang="en-US" dirty="0" smtClean="0"/>
              <a:t>Amount: financial amount;</a:t>
            </a:r>
          </a:p>
          <a:p>
            <a:r>
              <a:rPr lang="en-US" altLang="zh-CN" dirty="0" smtClean="0"/>
              <a:t>Vendor: vendor involved. For example, if you have the dinner at restaurant ABC, you can enter restaurant ABC here. However, before entering, you must add vendor master data;</a:t>
            </a:r>
          </a:p>
          <a:p>
            <a:r>
              <a:rPr lang="en-US" dirty="0" smtClean="0"/>
              <a:t>Outgoing account: account to pay the money;</a:t>
            </a:r>
          </a:p>
          <a:p>
            <a:r>
              <a:rPr lang="en-US" dirty="0" smtClean="0"/>
              <a:t>Cost account: account that the outgoing item belongs to;</a:t>
            </a:r>
          </a:p>
          <a:p>
            <a:r>
              <a:rPr lang="en-US" dirty="0" smtClean="0"/>
              <a:t>Business Area: purpose of the outgoing;</a:t>
            </a:r>
          </a:p>
          <a:p>
            <a:r>
              <a:rPr lang="en-US" dirty="0" smtClean="0"/>
              <a:t>Description: other information of the outgoing.</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390" y="235409"/>
            <a:ext cx="2575965" cy="4516049"/>
          </a:xfrm>
          <a:prstGeom prst="rect">
            <a:avLst/>
          </a:prstGeom>
        </p:spPr>
      </p:pic>
    </p:spTree>
    <p:extLst>
      <p:ext uri="{BB962C8B-B14F-4D97-AF65-F5344CB8AC3E}">
        <p14:creationId xmlns:p14="http://schemas.microsoft.com/office/powerpoint/2010/main" val="994801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Outgoing Example</a:t>
            </a:r>
            <a:endParaRPr lang="en-US" dirty="0"/>
          </a:p>
        </p:txBody>
      </p:sp>
      <p:sp>
        <p:nvSpPr>
          <p:cNvPr id="3" name="Content Placeholder 2"/>
          <p:cNvSpPr>
            <a:spLocks noGrp="1"/>
          </p:cNvSpPr>
          <p:nvPr>
            <p:ph idx="1"/>
          </p:nvPr>
        </p:nvSpPr>
        <p:spPr>
          <a:xfrm>
            <a:off x="3866147" y="235409"/>
            <a:ext cx="6577264" cy="4516049"/>
          </a:xfrm>
        </p:spPr>
        <p:txBody>
          <a:bodyPr>
            <a:normAutofit/>
          </a:bodyPr>
          <a:lstStyle/>
          <a:p>
            <a:r>
              <a:rPr lang="en-US" sz="2000" dirty="0" smtClean="0"/>
              <a:t>You had a dinner at </a:t>
            </a:r>
            <a:r>
              <a:rPr lang="en-US" sz="2000" b="1" dirty="0" smtClean="0"/>
              <a:t>ABC restaurant</a:t>
            </a:r>
            <a:r>
              <a:rPr lang="en-US" sz="2000" dirty="0" smtClean="0"/>
              <a:t> on </a:t>
            </a:r>
            <a:r>
              <a:rPr lang="en-US" sz="2000" b="1" dirty="0" smtClean="0"/>
              <a:t>Oct 12</a:t>
            </a:r>
            <a:r>
              <a:rPr lang="en-US" sz="2000" b="1" baseline="30000" dirty="0" smtClean="0"/>
              <a:t>th</a:t>
            </a:r>
            <a:r>
              <a:rPr lang="en-US" sz="2000" b="1" dirty="0" smtClean="0"/>
              <a:t> 2012</a:t>
            </a:r>
            <a:r>
              <a:rPr lang="en-US" sz="2000" dirty="0" smtClean="0"/>
              <a:t> with </a:t>
            </a:r>
            <a:r>
              <a:rPr lang="en-US" sz="2000" b="1" dirty="0" smtClean="0"/>
              <a:t>friends</a:t>
            </a:r>
            <a:r>
              <a:rPr lang="en-US" sz="2000" dirty="0" smtClean="0"/>
              <a:t>. You paid </a:t>
            </a:r>
            <a:r>
              <a:rPr lang="en-US" sz="2000" b="1" dirty="0" smtClean="0"/>
              <a:t>169</a:t>
            </a:r>
            <a:r>
              <a:rPr lang="en-US" sz="2000" dirty="0" smtClean="0"/>
              <a:t> for that with </a:t>
            </a:r>
            <a:r>
              <a:rPr lang="en-US" sz="2000" b="1" dirty="0" smtClean="0"/>
              <a:t>credit card</a:t>
            </a:r>
            <a:r>
              <a:rPr lang="en-US" sz="2000" dirty="0" smtClean="0"/>
              <a:t>.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390" y="235408"/>
            <a:ext cx="2568584" cy="4516049"/>
          </a:xfrm>
          <a:prstGeom prst="rect">
            <a:avLst/>
          </a:prstGeom>
        </p:spPr>
      </p:pic>
    </p:spTree>
    <p:extLst>
      <p:ext uri="{BB962C8B-B14F-4D97-AF65-F5344CB8AC3E}">
        <p14:creationId xmlns:p14="http://schemas.microsoft.com/office/powerpoint/2010/main" val="3429204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Incoming Entry</a:t>
            </a:r>
            <a:endParaRPr lang="en-US" dirty="0"/>
          </a:p>
        </p:txBody>
      </p:sp>
      <p:sp>
        <p:nvSpPr>
          <p:cNvPr id="3" name="Content Placeholder 2"/>
          <p:cNvSpPr>
            <a:spLocks noGrp="1"/>
          </p:cNvSpPr>
          <p:nvPr>
            <p:ph idx="1"/>
          </p:nvPr>
        </p:nvSpPr>
        <p:spPr>
          <a:xfrm>
            <a:off x="3866147" y="235409"/>
            <a:ext cx="6577264" cy="4516049"/>
          </a:xfrm>
        </p:spPr>
        <p:txBody>
          <a:bodyPr/>
          <a:lstStyle/>
          <a:p>
            <a:r>
              <a:rPr lang="en-US" dirty="0" smtClean="0"/>
              <a:t>Date: date when financial event happens;</a:t>
            </a:r>
          </a:p>
          <a:p>
            <a:r>
              <a:rPr lang="en-US" dirty="0" smtClean="0"/>
              <a:t>Amount: financial amount;</a:t>
            </a:r>
          </a:p>
          <a:p>
            <a:r>
              <a:rPr lang="en-US" altLang="zh-CN" dirty="0" smtClean="0"/>
              <a:t>Customer: customer involved. For example, if you get salary from company DEF, you can enter company DEF here. However, before entering, you must add customer master data;</a:t>
            </a:r>
          </a:p>
          <a:p>
            <a:r>
              <a:rPr lang="en-US" dirty="0" smtClean="0"/>
              <a:t>Incoming account: account to store the money;</a:t>
            </a:r>
          </a:p>
          <a:p>
            <a:r>
              <a:rPr lang="en-US" dirty="0" smtClean="0"/>
              <a:t>Profit account: account that the incoming item belongs to;</a:t>
            </a:r>
          </a:p>
          <a:p>
            <a:r>
              <a:rPr lang="en-US" dirty="0" smtClean="0"/>
              <a:t>Description: other information of the incoming.</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390" y="235408"/>
            <a:ext cx="2569476" cy="4516049"/>
          </a:xfrm>
          <a:prstGeom prst="rect">
            <a:avLst/>
          </a:prstGeom>
        </p:spPr>
      </p:pic>
    </p:spTree>
    <p:extLst>
      <p:ext uri="{BB962C8B-B14F-4D97-AF65-F5344CB8AC3E}">
        <p14:creationId xmlns:p14="http://schemas.microsoft.com/office/powerpoint/2010/main" val="41231460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incoming Example</a:t>
            </a:r>
            <a:endParaRPr lang="en-US" dirty="0"/>
          </a:p>
        </p:txBody>
      </p:sp>
      <p:sp>
        <p:nvSpPr>
          <p:cNvPr id="3" name="Content Placeholder 2"/>
          <p:cNvSpPr>
            <a:spLocks noGrp="1"/>
          </p:cNvSpPr>
          <p:nvPr>
            <p:ph idx="1"/>
          </p:nvPr>
        </p:nvSpPr>
        <p:spPr>
          <a:xfrm>
            <a:off x="3866147" y="235409"/>
            <a:ext cx="6577264" cy="4516049"/>
          </a:xfrm>
        </p:spPr>
        <p:txBody>
          <a:bodyPr>
            <a:normAutofit/>
          </a:bodyPr>
          <a:lstStyle/>
          <a:p>
            <a:r>
              <a:rPr lang="en-US" sz="2000" dirty="0" smtClean="0"/>
              <a:t>You got </a:t>
            </a:r>
            <a:r>
              <a:rPr lang="en-US" sz="2000" b="1" dirty="0" smtClean="0"/>
              <a:t>1000</a:t>
            </a:r>
            <a:r>
              <a:rPr lang="en-US" sz="2000" dirty="0" smtClean="0"/>
              <a:t> from </a:t>
            </a:r>
            <a:r>
              <a:rPr lang="en-US" sz="2000" b="1" dirty="0" smtClean="0"/>
              <a:t>DEF company</a:t>
            </a:r>
            <a:r>
              <a:rPr lang="en-US" sz="2000" dirty="0" smtClean="0"/>
              <a:t> on </a:t>
            </a:r>
            <a:r>
              <a:rPr lang="en-US" sz="2000" b="1" dirty="0" smtClean="0"/>
              <a:t>Oct 12</a:t>
            </a:r>
            <a:r>
              <a:rPr lang="en-US" sz="2000" b="1" baseline="30000" dirty="0" smtClean="0"/>
              <a:t>th</a:t>
            </a:r>
            <a:r>
              <a:rPr lang="en-US" sz="2000" b="1" dirty="0" smtClean="0"/>
              <a:t> 2012</a:t>
            </a:r>
            <a:r>
              <a:rPr lang="en-US" sz="2000" dirty="0" smtClean="0"/>
              <a:t> as </a:t>
            </a:r>
            <a:r>
              <a:rPr lang="en-US" sz="2000" b="1" dirty="0" smtClean="0"/>
              <a:t>salary</a:t>
            </a:r>
            <a:r>
              <a:rPr lang="en-US" sz="2000" dirty="0" smtClean="0"/>
              <a:t>.</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390" y="234329"/>
            <a:ext cx="2572884" cy="4517129"/>
          </a:xfrm>
          <a:prstGeom prst="rect">
            <a:avLst/>
          </a:prstGeom>
        </p:spPr>
      </p:pic>
    </p:spTree>
    <p:extLst>
      <p:ext uri="{BB962C8B-B14F-4D97-AF65-F5344CB8AC3E}">
        <p14:creationId xmlns:p14="http://schemas.microsoft.com/office/powerpoint/2010/main" val="24385867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Internal transfer Entry</a:t>
            </a:r>
            <a:endParaRPr lang="en-US" dirty="0"/>
          </a:p>
        </p:txBody>
      </p:sp>
      <p:sp>
        <p:nvSpPr>
          <p:cNvPr id="3" name="Content Placeholder 2"/>
          <p:cNvSpPr>
            <a:spLocks noGrp="1"/>
          </p:cNvSpPr>
          <p:nvPr>
            <p:ph idx="1"/>
          </p:nvPr>
        </p:nvSpPr>
        <p:spPr>
          <a:xfrm>
            <a:off x="3866147" y="235409"/>
            <a:ext cx="6577264" cy="4516049"/>
          </a:xfrm>
        </p:spPr>
        <p:txBody>
          <a:bodyPr/>
          <a:lstStyle/>
          <a:p>
            <a:r>
              <a:rPr lang="en-US" dirty="0" smtClean="0"/>
              <a:t>Date: date when financial event happens;</a:t>
            </a:r>
          </a:p>
          <a:p>
            <a:r>
              <a:rPr lang="en-US" dirty="0" smtClean="0"/>
              <a:t>Amount: financial amount;</a:t>
            </a:r>
          </a:p>
          <a:p>
            <a:r>
              <a:rPr lang="en-US" dirty="0" smtClean="0"/>
              <a:t>Source account: account where money transfers from;</a:t>
            </a:r>
          </a:p>
          <a:p>
            <a:r>
              <a:rPr lang="en-US" dirty="0" smtClean="0"/>
              <a:t>Destination account: account where money transfers to;</a:t>
            </a:r>
          </a:p>
          <a:p>
            <a:r>
              <a:rPr lang="en-US" dirty="0" smtClean="0"/>
              <a:t>Description: other information of the incoming.</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390" y="232512"/>
            <a:ext cx="2581326" cy="4518946"/>
          </a:xfrm>
          <a:prstGeom prst="rect">
            <a:avLst/>
          </a:prstGeom>
        </p:spPr>
      </p:pic>
    </p:spTree>
    <p:extLst>
      <p:ext uri="{BB962C8B-B14F-4D97-AF65-F5344CB8AC3E}">
        <p14:creationId xmlns:p14="http://schemas.microsoft.com/office/powerpoint/2010/main" val="34951554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INTERNAL Transfer Example</a:t>
            </a:r>
            <a:endParaRPr lang="en-US" dirty="0"/>
          </a:p>
        </p:txBody>
      </p:sp>
      <p:sp>
        <p:nvSpPr>
          <p:cNvPr id="3" name="Content Placeholder 2"/>
          <p:cNvSpPr>
            <a:spLocks noGrp="1"/>
          </p:cNvSpPr>
          <p:nvPr>
            <p:ph idx="1"/>
          </p:nvPr>
        </p:nvSpPr>
        <p:spPr>
          <a:xfrm>
            <a:off x="3866147" y="235409"/>
            <a:ext cx="6577264" cy="4516049"/>
          </a:xfrm>
        </p:spPr>
        <p:txBody>
          <a:bodyPr>
            <a:normAutofit/>
          </a:bodyPr>
          <a:lstStyle/>
          <a:p>
            <a:r>
              <a:rPr lang="en-US" sz="2000" dirty="0" smtClean="0"/>
              <a:t>You got </a:t>
            </a:r>
            <a:r>
              <a:rPr lang="en-US" sz="2000" b="1" dirty="0" smtClean="0"/>
              <a:t>500 </a:t>
            </a:r>
            <a:r>
              <a:rPr lang="en-US" sz="2000" dirty="0" smtClean="0"/>
              <a:t>from </a:t>
            </a:r>
            <a:r>
              <a:rPr lang="en-US" sz="2000" b="1" dirty="0" smtClean="0"/>
              <a:t>bank </a:t>
            </a:r>
            <a:r>
              <a:rPr lang="en-US" sz="2000" dirty="0" smtClean="0"/>
              <a:t>on </a:t>
            </a:r>
            <a:r>
              <a:rPr lang="en-US" sz="2000" b="1" dirty="0" smtClean="0"/>
              <a:t>Oct 14</a:t>
            </a:r>
            <a:r>
              <a:rPr lang="en-US" sz="2000" b="1" baseline="30000" dirty="0" smtClean="0"/>
              <a:t>th</a:t>
            </a:r>
            <a:r>
              <a:rPr lang="en-US" sz="2000" b="1" dirty="0" smtClean="0"/>
              <a:t> 2012</a:t>
            </a:r>
            <a:r>
              <a:rPr lang="en-US" sz="2000" dirty="0" smtClean="0"/>
              <a:t>.</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390" y="231541"/>
            <a:ext cx="2568873" cy="4519917"/>
          </a:xfrm>
          <a:prstGeom prst="rect">
            <a:avLst/>
          </a:prstGeom>
        </p:spPr>
      </p:pic>
    </p:spTree>
    <p:extLst>
      <p:ext uri="{BB962C8B-B14F-4D97-AF65-F5344CB8AC3E}">
        <p14:creationId xmlns:p14="http://schemas.microsoft.com/office/powerpoint/2010/main" val="392746183"/>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ce">
  <a:themeElements>
    <a:clrScheme name="Slice-PR-Framing5a">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PR-Framing5a">
      <a:majorFont>
        <a:latin typeface="Century Gothic" panose="020B0502020202020204"/>
        <a:ea typeface=""/>
        <a:cs typeface=""/>
      </a:majorFont>
      <a:minorFont>
        <a:latin typeface="Century Gothic" panose="020B0502020202020204"/>
        <a:ea typeface=""/>
        <a:cs typeface=""/>
      </a:minorFont>
    </a:fontScheme>
    <a:fmtScheme name="Slice-PR-Framing5a">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51DC7820-ED1B-410C-88C4-992A19D108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753</TotalTime>
  <Words>928</Words>
  <Application>Microsoft Office PowerPoint</Application>
  <PresentationFormat>Widescreen</PresentationFormat>
  <Paragraphs>107</Paragraphs>
  <Slides>23</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Lucida Grande</vt:lpstr>
      <vt:lpstr>Arial</vt:lpstr>
      <vt:lpstr>Calibri</vt:lpstr>
      <vt:lpstr>Century Gothic</vt:lpstr>
      <vt:lpstr>Roboto</vt:lpstr>
      <vt:lpstr>Trebuchet MS</vt:lpstr>
      <vt:lpstr>Slice</vt:lpstr>
      <vt:lpstr>Family Accounting</vt:lpstr>
      <vt:lpstr>Outlines</vt:lpstr>
      <vt:lpstr>Open Basic record entry</vt:lpstr>
      <vt:lpstr>Outgoing Entry</vt:lpstr>
      <vt:lpstr>Outgoing Example</vt:lpstr>
      <vt:lpstr>Incoming Entry</vt:lpstr>
      <vt:lpstr>incoming Example</vt:lpstr>
      <vt:lpstr>Internal transfer Entry</vt:lpstr>
      <vt:lpstr>INTERNAL Transfer Example</vt:lpstr>
      <vt:lpstr>Entry Saving</vt:lpstr>
      <vt:lpstr>Fast Entry</vt:lpstr>
      <vt:lpstr>Create new template</vt:lpstr>
      <vt:lpstr>Enter with template</vt:lpstr>
      <vt:lpstr>Check Balance</vt:lpstr>
      <vt:lpstr>Close Ledger</vt:lpstr>
      <vt:lpstr>Outlines</vt:lpstr>
      <vt:lpstr>OUTGOING details report</vt:lpstr>
      <vt:lpstr>Liquidity report</vt:lpstr>
      <vt:lpstr>All Documents</vt:lpstr>
      <vt:lpstr>Outlines</vt:lpstr>
      <vt:lpstr>Accounts Setting</vt:lpstr>
      <vt:lpstr>settings</vt:lpstr>
      <vt:lpstr>Outlines</vt:lpstr>
    </vt:vector>
  </TitlesOfParts>
  <Company>Microsoft IT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Family Accounting</dc:title>
  <dc:creator>Jason Shen</dc:creator>
  <cp:lastModifiedBy>Jason Shen</cp:lastModifiedBy>
  <cp:revision>250</cp:revision>
  <dcterms:created xsi:type="dcterms:W3CDTF">2012-10-13T02:29:04Z</dcterms:created>
  <dcterms:modified xsi:type="dcterms:W3CDTF">2012-10-13T15:06:17Z</dcterms:modified>
</cp:coreProperties>
</file>

<file path=docProps/thumbnail.jpeg>
</file>